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Catamaran"/>
      <p:regular r:id="rId24"/>
      <p:bold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936155-0630-4E1C-BA1E-D2E48821931C}">
  <a:tblStyle styleId="{AA936155-0630-4E1C-BA1E-D2E48821931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atamaran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Catamaran-bold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a0709414a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a0709414a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a070941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a070941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9f9865ab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f9f9865a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9f9865a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9f9865a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9f9865ab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9f9865a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9fa8eb84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9fa8eb84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9fa8eb84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f9fa8eb84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737a8be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737a8be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73a30795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73a30795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9fa8eb8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9fa8eb8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a0709414a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a0709414a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a0709414a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a0709414a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9f9865ab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9f9865a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9f9865a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9f9865a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a0709414a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a0709414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Relationship Id="rId4" Type="http://schemas.openxmlformats.org/officeDocument/2006/relationships/image" Target="../media/image34.jpg"/><Relationship Id="rId5" Type="http://schemas.openxmlformats.org/officeDocument/2006/relationships/image" Target="../media/image40.jpg"/><Relationship Id="rId6" Type="http://schemas.openxmlformats.org/officeDocument/2006/relationships/image" Target="../media/image37.jp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39.jpg"/><Relationship Id="rId9" Type="http://schemas.openxmlformats.org/officeDocument/2006/relationships/image" Target="../media/image22.png"/><Relationship Id="rId5" Type="http://schemas.openxmlformats.org/officeDocument/2006/relationships/image" Target="../media/image33.jp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10/09/2024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35350" y="1170900"/>
            <a:ext cx="42636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Design Selection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Preliminary design has been established.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Focus on selecting mechanical components for six joints.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Joint Configuration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Three rotary joints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Three translational joints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Torque and Speed Calculations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Determine desirable torque for each joint.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Calculate required rotational speed for optimal performance.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921125" y="1053850"/>
            <a:ext cx="38577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Considerations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Translational Joints: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Exploring pulley cable mechanisms.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Rotational Joints: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Evaluating motor options for effective movement.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15963" l="13427" r="0" t="10942"/>
          <a:stretch/>
        </p:blipFill>
        <p:spPr>
          <a:xfrm>
            <a:off x="5055600" y="2571750"/>
            <a:ext cx="3365450" cy="21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Motor Evaluation Joints 1-6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159250" y="1114800"/>
            <a:ext cx="33708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Torque Requirements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Speed (RPM)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Motor Type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" sz="1800">
                <a:solidFill>
                  <a:schemeClr val="dk2"/>
                </a:solidFill>
              </a:rPr>
              <a:t>Stepper Motors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" sz="1800">
                <a:solidFill>
                  <a:schemeClr val="dk2"/>
                </a:solidFill>
              </a:rPr>
              <a:t>Servo Motors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lphaLcPeriod"/>
            </a:pPr>
            <a:r>
              <a:rPr lang="en" sz="1800">
                <a:solidFill>
                  <a:schemeClr val="dk2"/>
                </a:solidFill>
              </a:rPr>
              <a:t>Brushless DC Motor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Size/Weight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Power Supply Voltage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Cost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Integration w/ Electronics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Feedback Mechanism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Drivers…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900" y="1162850"/>
            <a:ext cx="1561225" cy="1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901" y="2707380"/>
            <a:ext cx="1561225" cy="168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204" y="1114788"/>
            <a:ext cx="1489296" cy="16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1025" y="2755425"/>
            <a:ext cx="1723650" cy="1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3600" y="1554813"/>
            <a:ext cx="1674525" cy="203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Electrical Components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316976" cy="4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700" y="2107125"/>
            <a:ext cx="3105499" cy="30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173" y="1165277"/>
            <a:ext cx="3730501" cy="93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6">
            <a:alphaModFix/>
          </a:blip>
          <a:srcRect b="0" l="0" r="0" t="11008"/>
          <a:stretch/>
        </p:blipFill>
        <p:spPr>
          <a:xfrm>
            <a:off x="5663338" y="2150400"/>
            <a:ext cx="3316975" cy="84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4687475" y="852150"/>
            <a:ext cx="3730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Electrical Interface Female Payload Ports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Electrical </a:t>
            </a: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Components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763" y="914400"/>
            <a:ext cx="2241300" cy="20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158950" y="1102025"/>
            <a:ext cx="45576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Steps to determine power needed for robotic arm: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Identify required voltage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Calculate the total current draw in amps by summing up the power requirements of each component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Choose a DC power supply to convert the wall voltage to a usable voltage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Connect robotic power lines using a DC barrel jack socket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4">
            <a:alphaModFix/>
          </a:blip>
          <a:srcRect b="17302" l="14367" r="12254" t="17282"/>
          <a:stretch/>
        </p:blipFill>
        <p:spPr>
          <a:xfrm>
            <a:off x="4572000" y="3229750"/>
            <a:ext cx="2059151" cy="142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5">
            <a:alphaModFix/>
          </a:blip>
          <a:srcRect b="10073" l="10154" r="9446" t="10918"/>
          <a:stretch/>
        </p:blipFill>
        <p:spPr>
          <a:xfrm>
            <a:off x="4652925" y="952738"/>
            <a:ext cx="1897300" cy="186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6">
            <a:alphaModFix/>
          </a:blip>
          <a:srcRect b="16703" l="16859" r="18019" t="13638"/>
          <a:stretch/>
        </p:blipFill>
        <p:spPr>
          <a:xfrm>
            <a:off x="7021275" y="3123750"/>
            <a:ext cx="1836275" cy="14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7021263" y="4500475"/>
            <a:ext cx="1836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Terminal Block Breakout Module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Site Visits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975" y="1487608"/>
            <a:ext cx="2370027" cy="316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788" y="1487588"/>
            <a:ext cx="2370027" cy="31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025" y="1487612"/>
            <a:ext cx="2370027" cy="31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302826"/>
            <a:ext cx="1758603" cy="23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46" y="914400"/>
            <a:ext cx="1717101" cy="11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1758600" y="1016950"/>
            <a:ext cx="74946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Tour on 10/8 - Met with Betsy Perales (Robotics Operations Engineer)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Site Visits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450" y="1344749"/>
            <a:ext cx="2403645" cy="320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725" y="1344800"/>
            <a:ext cx="2403649" cy="320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5">
            <a:alphaModFix/>
          </a:blip>
          <a:srcRect b="22948" l="0" r="0" t="21038"/>
          <a:stretch/>
        </p:blipFill>
        <p:spPr>
          <a:xfrm>
            <a:off x="305518" y="1938473"/>
            <a:ext cx="2952399" cy="22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900" y="97900"/>
            <a:ext cx="2677649" cy="7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313450" y="996100"/>
            <a:ext cx="28071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Met with Damien Goodyear -  Director of Operations (10/8)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375" y="4772397"/>
            <a:ext cx="874615" cy="3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4347" y="4772384"/>
            <a:ext cx="1059461" cy="3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43138" y="4772388"/>
            <a:ext cx="1062402" cy="3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1227075" y="4318088"/>
            <a:ext cx="15213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Customers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975" y="1033175"/>
            <a:ext cx="6302058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373725" y="1126575"/>
            <a:ext cx="84525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Meeting with David Friday at 10 AM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Meeting with Rodrigo and Michael for customer needs questionnaire on Thursday at 11 AM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Continue working on DR2 report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Finalize Motor Selection/Joint Calculations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Supplemental Design Survey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27950" y="1177200"/>
            <a:ext cx="76881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To design and prototype a semi-autonomous robotic arm that is attached to the Boston Dynamics Spot quadruped robot that can cover a 2 foot radius area.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4517" l="24457" r="6471" t="4032"/>
          <a:stretch/>
        </p:blipFill>
        <p:spPr>
          <a:xfrm>
            <a:off x="3478832" y="2280150"/>
            <a:ext cx="2186344" cy="22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83450" y="1175175"/>
            <a:ext cx="84558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Continued Static Analysis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</a:t>
            </a:r>
            <a:r>
              <a:rPr lang="en" sz="1800">
                <a:solidFill>
                  <a:schemeClr val="dk1"/>
                </a:solidFill>
              </a:rPr>
              <a:t>nverse Kinematics Calculations Finished and Validated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Solution Workspace Calculated for 2 Different Robotic Arms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Electronics Research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Site Visits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Static Analysis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1602450" y="954600"/>
            <a:ext cx="59391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Goal:</a:t>
            </a:r>
            <a:r>
              <a:rPr lang="en" sz="1800">
                <a:solidFill>
                  <a:schemeClr val="dk2"/>
                </a:solidFill>
              </a:rPr>
              <a:t> Perform static analysis to determine maximum weight on end of arm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Results: </a:t>
            </a:r>
            <a:endParaRPr sz="1800" u="sng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Used Specs and GrabCAD of Spot robot to determine distances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Drew diagram of forces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Created Code to calculate forces incase parameters change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Obtained values of F1= 184, F2= -168, Mt = -29.51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This is wrong because of the negative signs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4266250"/>
            <a:ext cx="3700049" cy="2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Static Analysis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00" y="1066800"/>
            <a:ext cx="3214726" cy="25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026" y="1066800"/>
            <a:ext cx="5330425" cy="241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5">
            <a:alphaModFix/>
          </a:blip>
          <a:srcRect b="22024" l="0" r="0" t="13649"/>
          <a:stretch/>
        </p:blipFill>
        <p:spPr>
          <a:xfrm>
            <a:off x="1921950" y="4076198"/>
            <a:ext cx="5300100" cy="2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Static Analysis Code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200" y="1015100"/>
            <a:ext cx="4577604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Inverse Kinematic Analysis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1457500"/>
            <a:ext cx="3435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Inverse Kinematics Calculations: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Completed and verified with Forward Kinematics.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can now adjust the design to optimize the solution workspace.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Key Design Decisions: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Link Lengths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Joint Types and Arrangements</a:t>
            </a:r>
            <a:endParaRPr sz="2300">
              <a:solidFill>
                <a:schemeClr val="dk1"/>
              </a:solidFill>
            </a:endParaRPr>
          </a:p>
        </p:txBody>
      </p:sp>
      <p:graphicFrame>
        <p:nvGraphicFramePr>
          <p:cNvPr id="104" name="Google Shape;104;p19"/>
          <p:cNvGraphicFramePr/>
          <p:nvPr/>
        </p:nvGraphicFramePr>
        <p:xfrm>
          <a:off x="3493925" y="95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{AA936155-0630-4E1C-BA1E-D2E48821931C}</a:tableStyleId>
              </a:tblPr>
              <a:tblGrid>
                <a:gridCol w="994400"/>
                <a:gridCol w="994400"/>
                <a:gridCol w="994400"/>
              </a:tblGrid>
              <a:tr h="23935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</a:tr>
              <a:tr h="26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Degrees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Radians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30.602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7.778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Rz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135.746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75.870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Rx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135.272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5" name="Google Shape;105;p19"/>
          <p:cNvGraphicFramePr/>
          <p:nvPr/>
        </p:nvGraphicFramePr>
        <p:xfrm>
          <a:off x="5189550" y="302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{AA936155-0630-4E1C-BA1E-D2E48821931C}</a:tableStyleId>
              </a:tblPr>
              <a:tblGrid>
                <a:gridCol w="952500"/>
                <a:gridCol w="952500"/>
                <a:gridCol w="952500"/>
                <a:gridCol w="952500"/>
              </a:tblGrid>
              <a:tr h="2381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 hMerge="1"/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Limitation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Joint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Degrees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Radians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0.0174533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0.0349066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0.0523599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0.0698132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0.0872665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0.1047198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" name="Google Shape;106;p19"/>
          <p:cNvSpPr txBox="1"/>
          <p:nvPr/>
        </p:nvSpPr>
        <p:spPr>
          <a:xfrm>
            <a:off x="6700075" y="1140850"/>
            <a:ext cx="2117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Inverse Kinematic Calculations 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13157" l="48134" r="11569" t="39849"/>
          <a:stretch/>
        </p:blipFill>
        <p:spPr>
          <a:xfrm>
            <a:off x="3435900" y="954874"/>
            <a:ext cx="5650074" cy="411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Solution Space Calculations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809275" cy="38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4359300" y="1015150"/>
            <a:ext cx="41670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Solution Space Calculations: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Performed using Monte Carlo random sampling of joint angles within the range (-π, π).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Forward Kinematics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Robot 1: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Dimensioning based off of our sizing for human arm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Does Not</a:t>
            </a:r>
            <a:r>
              <a:rPr lang="en">
                <a:solidFill>
                  <a:schemeClr val="dk1"/>
                </a:solidFill>
              </a:rPr>
              <a:t> meet the 2 feet radius workspace desired by LANL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Adjustments</a:t>
            </a:r>
            <a:r>
              <a:rPr lang="en">
                <a:solidFill>
                  <a:schemeClr val="dk1"/>
                </a:solidFill>
              </a:rPr>
              <a:t> need to be made to dimensioning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73120" l="4898" r="55627" t="19736"/>
          <a:stretch/>
        </p:blipFill>
        <p:spPr>
          <a:xfrm>
            <a:off x="3924225" y="4113821"/>
            <a:ext cx="4915699" cy="5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Solution Space Calculations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4359300" y="1015150"/>
            <a:ext cx="41670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Robot 2: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Dimensioned based on human arm proportions, with adjustments.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Achieves the 2-foot radius workspace required by LANL.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Scheduled for presentation to David on Friday for validation.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All values are easily adjustable and can be modified as needed.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67058" l="5130" r="54689" t="25751"/>
          <a:stretch/>
        </p:blipFill>
        <p:spPr>
          <a:xfrm>
            <a:off x="4296438" y="4124775"/>
            <a:ext cx="4408726" cy="4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4400"/>
            <a:ext cx="3985701" cy="38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